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89" r:id="rId13"/>
    <p:sldId id="268" r:id="rId14"/>
    <p:sldId id="290" r:id="rId15"/>
    <p:sldId id="291" r:id="rId16"/>
    <p:sldId id="292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D3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90"/>
    <p:restoredTop sz="94710"/>
  </p:normalViewPr>
  <p:slideViewPr>
    <p:cSldViewPr snapToGrid="0" snapToObjects="1">
      <p:cViewPr>
        <p:scale>
          <a:sx n="117" d="100"/>
          <a:sy n="117" d="100"/>
        </p:scale>
        <p:origin x="87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21145-F2A6-F844-89AF-4DFD601AFEEE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C350D6-DD9A-8149-AC10-DCB2D52DB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54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50D6-DD9A-8149-AC10-DCB2D52DB2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63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managed to create a theory of phonons and </a:t>
            </a:r>
            <a:r>
              <a:rPr lang="en-US" dirty="0" err="1"/>
              <a:t>antiphonons</a:t>
            </a:r>
            <a:r>
              <a:rPr lang="en-US" dirty="0"/>
              <a:t> that predicts damping nonperturbatively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50D6-DD9A-8149-AC10-DCB2D52DB2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2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50D6-DD9A-8149-AC10-DCB2D52DB2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65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managed to create a theory of phonons and </a:t>
            </a:r>
            <a:r>
              <a:rPr lang="en-US" dirty="0" err="1"/>
              <a:t>antiphonons</a:t>
            </a:r>
            <a:r>
              <a:rPr lang="en-US" dirty="0"/>
              <a:t> that predicts damping nonperturbatively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C350D6-DD9A-8149-AC10-DCB2D52DB2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0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887D-E7C7-F04A-829F-AC47890B2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47A636-BADB-2B48-8035-22FFF1F82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E5421-73F7-6043-A7BE-BD7CA9419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2AFD9-8FB3-714B-BC4D-07206A2A2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12045-7FE5-AB4E-B112-2FB5FC5A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9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40C9-4DC1-A84B-9C4E-90A900FC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956A5-99C6-924E-9D98-A57434119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1E49B-D8FF-9D45-BBC9-69D64813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676A6-79B7-0F4A-97AE-528BE5F95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16680-EF25-E243-9228-D138B5B7E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89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FE280-D1F5-8244-A2D0-471D3F302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3030D3-2CC6-954D-9724-7B6B6576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1B8B-69EC-6341-9A23-B4524B1E0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19C7E-C6CA-DD4C-B2AD-A357E2146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9C771-AA75-6A4E-9692-C3A9066A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AC282-2D01-E446-B253-2A3A1BC2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FF744-1282-C442-BDAE-6CED5FF20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BC278-9781-C04B-8B8B-889971D3B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23EE3-E65A-0345-B538-6AEBB2F5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A02ED-1E4B-4548-849B-CA6C1B69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73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4EDC6-FBF3-814F-BD93-C88A1894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7C0EA-FFFC-B64D-9A62-E83111132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B6E05-E9E9-644B-80DC-F4728AD4F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BA0F8-B437-5644-BEDE-70B04E5A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9AAF4-4032-384A-94A0-7FD3202F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50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AA2A-E713-344D-BDAA-4D826B9B8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BD43B-80A1-B24C-9E95-A4F15889B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2ED38-D33F-D842-B30E-A3DA1731B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C6180-2BDC-074A-BE18-15A854998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2559D-E585-424A-B152-B1B9076A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A02C0-29C8-C844-935C-EEA46C1C4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5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4BEFC-7E97-CD45-8B2E-45901E8E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1020D-9DA0-F741-86DA-D0CE6C8E3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E0989-4532-6446-8CA0-12C3138A4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98A13-ECE7-F446-909D-556D8AA208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8815E-363F-6741-BFDC-79864DCD0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39C66-ED19-084D-8F21-2CFB20EE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F1A40-68C4-F648-B594-CCF20D05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A03F3-F17B-6547-8F3F-A0AD33F7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26681-AD70-754F-909C-6AFFDEF3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F1A81C-4765-6042-A639-1E33E298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F628B-1179-DA48-82C4-3431156F8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C07783-55AE-C549-8516-ACCA4F24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6D8AC8-7EAA-D648-8052-EA72FA23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8E5138-7D45-8C41-A76B-BA2FC7FA2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793E9-123C-7040-9041-BFA3A206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1B788-F2E7-414D-B42A-8F76E9B8E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2DBF4-D56B-F642-85E8-EA0505CF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898EA-9673-F64E-A165-E86972E0F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F9DB8-51E9-2E42-8D8F-629EDF44C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1C56B-D338-A243-ACD3-96782F10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C9BBE-ECB5-C940-B658-838FAA6E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6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0844-259A-BF4D-ABC0-55348D9C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B7DD6-3D56-414F-9615-79381A662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6DE8D-9D89-D64A-BEAB-4541310D5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BE6C8-4898-EC4A-8114-8418C179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194E3-7E22-D045-99A9-C428531F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62FE6-949E-B74E-9BDC-1F14ABDE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8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91A58D-9F10-5343-85D4-95A91E73B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24A11-1B8D-1D49-866F-B171D3811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A0B85-0BDE-A746-B248-9AE71C2F5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BB38D-55AA-5C45-83ED-5EFC558A4DE4}" type="datetimeFigureOut">
              <a:rPr lang="en-US" smtClean="0"/>
              <a:t>12/20/21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B99B7-44A7-3C4B-9AE8-36632C5BD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90E92-FA8F-424F-AB79-1C4EFE995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2D3E8-3A1A-C641-9A5B-549F4DE9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13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7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microsoft.com/office/2007/relationships/hdphoto" Target="../media/hdphoto6.wdp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video" Target="../media/media1.mp4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microsoft.com/office/2007/relationships/media" Target="../media/media1.mp4"/><Relationship Id="rId1" Type="http://schemas.openxmlformats.org/officeDocument/2006/relationships/tags" Target="../tags/tag11.xml"/><Relationship Id="rId6" Type="http://schemas.microsoft.com/office/2007/relationships/hdphoto" Target="../media/hdphoto6.wdp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0" Type="http://schemas.openxmlformats.org/officeDocument/2006/relationships/image" Target="../media/image5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46.png"/><Relationship Id="rId5" Type="http://schemas.microsoft.com/office/2007/relationships/hdphoto" Target="../media/hdphoto6.wdp"/><Relationship Id="rId10" Type="http://schemas.openxmlformats.org/officeDocument/2006/relationships/image" Target="../media/image56.png"/><Relationship Id="rId4" Type="http://schemas.openxmlformats.org/officeDocument/2006/relationships/image" Target="../media/image3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7.wdp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7.wdp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openxmlformats.org/officeDocument/2006/relationships/image" Target="../media/image12.png"/><Relationship Id="rId14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0" Type="http://schemas.openxmlformats.org/officeDocument/2006/relationships/image" Target="../media/image34.png"/><Relationship Id="rId4" Type="http://schemas.openxmlformats.org/officeDocument/2006/relationships/image" Target="../media/image1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79280F-9E44-F246-AAE9-C21F58FF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E92B73-4D23-8349-82A3-1FF9B76524B6}"/>
              </a:ext>
            </a:extLst>
          </p:cNvPr>
          <p:cNvSpPr txBox="1"/>
          <p:nvPr/>
        </p:nvSpPr>
        <p:spPr>
          <a:xfrm>
            <a:off x="445430" y="2767280"/>
            <a:ext cx="3847528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itchFamily="2" charset="77"/>
              </a:rPr>
              <a:t>LISTENING TO</a:t>
            </a:r>
          </a:p>
          <a:p>
            <a:r>
              <a:rPr lang="en-US" sz="3700" b="1" dirty="0">
                <a:solidFill>
                  <a:schemeClr val="bg1"/>
                </a:solidFill>
                <a:latin typeface="Montserrat" pitchFamily="2" charset="77"/>
              </a:rPr>
              <a:t>DARK MATTER</a:t>
            </a:r>
          </a:p>
          <a:p>
            <a:r>
              <a:rPr lang="en-US" sz="2800" dirty="0">
                <a:solidFill>
                  <a:schemeClr val="bg1"/>
                </a:solidFill>
                <a:latin typeface="Montserrat" pitchFamily="2" charset="77"/>
              </a:rPr>
              <a:t>AGAIN…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AAE693-C6C4-2E48-A786-2E65FFFCC404}"/>
              </a:ext>
            </a:extLst>
          </p:cNvPr>
          <p:cNvCxnSpPr>
            <a:cxnSpLocks/>
          </p:cNvCxnSpPr>
          <p:nvPr/>
        </p:nvCxnSpPr>
        <p:spPr>
          <a:xfrm>
            <a:off x="5062330" y="3405916"/>
            <a:ext cx="7220286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7D106AA-62B6-364B-947A-8B181137E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938" y="3452084"/>
            <a:ext cx="323215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5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065">
        <p159:morph option="byObject"/>
      </p:transition>
    </mc:Choice>
    <mc:Fallback xmlns="">
      <p:transition spd="slow" advTm="206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 GET A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LAGRANGIAN?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H="1">
            <a:off x="8153400" y="5715000"/>
            <a:ext cx="10083800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002C1-E6A1-2249-BD17-0BD47E06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2" y="3429000"/>
            <a:ext cx="2841368" cy="34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6D73522-B01A-D54C-890A-22A7DE1B9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0" y="1960569"/>
            <a:ext cx="6425527" cy="44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DCE726E-DEB3-3141-BFB8-41663B4A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0" y="4022131"/>
            <a:ext cx="2862366" cy="34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7102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436">
        <p159:morph option="byObject"/>
      </p:transition>
    </mc:Choice>
    <mc:Fallback xmlns="">
      <p:transition advTm="4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HOW DO WE GET A</a:t>
            </a:r>
          </a:p>
          <a:p>
            <a:r>
              <a:rPr lang="en-US" sz="2400" b="1" dirty="0">
                <a:latin typeface="Montserrat" pitchFamily="2" charset="77"/>
              </a:rPr>
              <a:t>LAGRANGIAN?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H="1">
            <a:off x="8153400" y="5715000"/>
            <a:ext cx="100838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002C1-E6A1-2249-BD17-0BD47E06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92" y="3429000"/>
            <a:ext cx="2841368" cy="34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6D73522-B01A-D54C-890A-22A7DE1B9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0" y="1960569"/>
            <a:ext cx="6425527" cy="44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EDCE726E-DEB3-3141-BFB8-41663B4A5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0" y="4022131"/>
            <a:ext cx="2862366" cy="34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1066FC-3319-D844-8504-973D6BD6E19D}"/>
              </a:ext>
            </a:extLst>
          </p:cNvPr>
          <p:cNvSpPr txBox="1"/>
          <p:nvPr/>
        </p:nvSpPr>
        <p:spPr>
          <a:xfrm>
            <a:off x="8350731" y="5093810"/>
            <a:ext cx="2704587" cy="1137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" pitchFamily="2" charset="77"/>
              </a:rPr>
              <a:t>SECOND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Montserrat" pitchFamily="2" charset="77"/>
              </a:rPr>
              <a:t>QUANTIZATION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9BFD0FE-5D39-3F4D-AECD-35CB1818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19">
        <p159:morph option="byObject"/>
      </p:transition>
    </mc:Choice>
    <mc:Fallback xmlns="">
      <p:transition advTm="119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2254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latin typeface="Montserrat" pitchFamily="2" charset="77"/>
              </a:rPr>
              <a:t>QUANTIZE?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H="1">
            <a:off x="-7172409" y="5715000"/>
            <a:ext cx="100838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F9BFD0FE-5D39-3F4D-AECD-35CB18187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6795453F-8796-A34D-864F-320BAE22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24" y="2323719"/>
            <a:ext cx="6352903" cy="157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06DA80-4DEE-174A-A4B7-B41BE43B0297}"/>
              </a:ext>
            </a:extLst>
          </p:cNvPr>
          <p:cNvSpPr txBox="1"/>
          <p:nvPr/>
        </p:nvSpPr>
        <p:spPr>
          <a:xfrm>
            <a:off x="452057" y="1465312"/>
            <a:ext cx="7267089" cy="58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Montserrat" pitchFamily="2" charset="77"/>
              </a:rPr>
              <a:t>CREATION &amp; ANNIHILATION OPERATORS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F3EF5-C23F-8245-96A3-04C463B5F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245" y="1322073"/>
            <a:ext cx="3771900" cy="213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B4970A-923A-F64A-BF81-363B73DCE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14733">
            <a:off x="6577716" y="2198669"/>
            <a:ext cx="25654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69698-95F4-FE4A-B622-CFA20E7F1E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027" y="2388873"/>
            <a:ext cx="1835559" cy="1573336"/>
          </a:xfrm>
          <a:prstGeom prst="rect">
            <a:avLst/>
          </a:prstGeom>
        </p:spPr>
      </p:pic>
      <p:pic>
        <p:nvPicPr>
          <p:cNvPr id="17416" name="Picture 8">
            <a:extLst>
              <a:ext uri="{FF2B5EF4-FFF2-40B4-BE49-F238E27FC236}">
                <a16:creationId xmlns:a16="http://schemas.microsoft.com/office/drawing/2014/main" id="{89EBA890-D479-4A44-97D3-91FCE8F8B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24" y="4417926"/>
            <a:ext cx="2312811" cy="81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6E437-4247-0E49-999C-AA057DDF6B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8764" y="4428958"/>
            <a:ext cx="2870304" cy="1657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211E5-3E09-EE47-8967-2D8A621209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4776" y="4236802"/>
            <a:ext cx="2090929" cy="5132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205833"/>
      </p:ext>
    </p:extLst>
  </p:cSld>
  <p:clrMapOvr>
    <a:masterClrMapping/>
  </p:clrMapOvr>
  <p:transition spd="slow" advTm="77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latin typeface="Montserrat" pitchFamily="2" charset="77"/>
              </a:rPr>
              <a:t>GET A HAMILTONIAN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6096000" y="-5375189"/>
            <a:ext cx="0" cy="6974846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8D38493-CD9D-3D49-B30F-88F8BAEB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990" y="2044322"/>
            <a:ext cx="7928019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10C809-0159-8A4C-AF14-D83597FA0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696" y="2838149"/>
            <a:ext cx="14859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B29DC-9612-464B-85D4-DAB0093A3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82010">
            <a:off x="5546389" y="2934411"/>
            <a:ext cx="3543300" cy="16891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D3BEF0-C505-294F-8033-71C32B953BA2}"/>
              </a:ext>
            </a:extLst>
          </p:cNvPr>
          <p:cNvCxnSpPr>
            <a:cxnSpLocks/>
          </p:cNvCxnSpPr>
          <p:nvPr/>
        </p:nvCxnSpPr>
        <p:spPr>
          <a:xfrm flipH="1">
            <a:off x="10219509" y="3858972"/>
            <a:ext cx="6383383" cy="0"/>
          </a:xfrm>
          <a:prstGeom prst="line">
            <a:avLst/>
          </a:prstGeom>
          <a:ln w="31750" cap="rnd">
            <a:solidFill>
              <a:srgbClr val="FD3042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431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915">
        <p159:morph option="byObject"/>
      </p:transition>
    </mc:Choice>
    <mc:Fallback xmlns="">
      <p:transition advTm="9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2714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NO HERMITIAN</a:t>
            </a:r>
          </a:p>
          <a:p>
            <a:r>
              <a:rPr lang="en-US" sz="2400" b="1" dirty="0">
                <a:latin typeface="Montserrat" pitchFamily="2" charset="77"/>
              </a:rPr>
              <a:t>HAMILTONIAN?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D3BEF0-C505-294F-8033-71C32B953BA2}"/>
              </a:ext>
            </a:extLst>
          </p:cNvPr>
          <p:cNvCxnSpPr>
            <a:cxnSpLocks/>
          </p:cNvCxnSpPr>
          <p:nvPr/>
        </p:nvCxnSpPr>
        <p:spPr>
          <a:xfrm flipH="1">
            <a:off x="-4688295" y="3858972"/>
            <a:ext cx="5803075" cy="0"/>
          </a:xfrm>
          <a:prstGeom prst="line">
            <a:avLst/>
          </a:prstGeom>
          <a:ln w="31750" cap="rnd">
            <a:solidFill>
              <a:srgbClr val="FD3042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58" name="Picture 2">
            <a:extLst>
              <a:ext uri="{FF2B5EF4-FFF2-40B4-BE49-F238E27FC236}">
                <a16:creationId xmlns:a16="http://schemas.microsoft.com/office/drawing/2014/main" id="{A99CE6D4-FC85-1E45-B81E-DC849966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/>
        </p:blipFill>
        <p:spPr bwMode="auto">
          <a:xfrm>
            <a:off x="521445" y="2106359"/>
            <a:ext cx="4942310" cy="972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0887A17-D8BA-1247-94C3-D00D6364CAC3}"/>
              </a:ext>
            </a:extLst>
          </p:cNvPr>
          <p:cNvGrpSpPr/>
          <p:nvPr/>
        </p:nvGrpSpPr>
        <p:grpSpPr>
          <a:xfrm>
            <a:off x="5767915" y="728889"/>
            <a:ext cx="5803075" cy="6260166"/>
            <a:chOff x="5767915" y="728889"/>
            <a:chExt cx="5803075" cy="62601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B17D3A-76D6-8F4D-9333-3EB0169E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767915" y="728889"/>
              <a:ext cx="5803075" cy="62601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12B0A3-97BE-264E-86BC-15DE409FE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44956" y="1838607"/>
              <a:ext cx="1422918" cy="9103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382282-B082-3B4A-B142-F8052FBA3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87898">
              <a:off x="6351564" y="1598285"/>
              <a:ext cx="1268661" cy="630341"/>
            </a:xfrm>
            <a:prstGeom prst="rect">
              <a:avLst/>
            </a:prstGeom>
          </p:spPr>
        </p:pic>
      </p:grpSp>
      <p:pic>
        <p:nvPicPr>
          <p:cNvPr id="14" name="dispersion" descr="dispersion">
            <a:hlinkClick r:id="" action="ppaction://media"/>
            <a:extLst>
              <a:ext uri="{FF2B5EF4-FFF2-40B4-BE49-F238E27FC236}">
                <a16:creationId xmlns:a16="http://schemas.microsoft.com/office/drawing/2014/main" id="{73E6C3FF-8F12-2B4C-A89D-882A64BF17E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75349" y="728889"/>
            <a:ext cx="5756300" cy="575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8EA211-D021-7D45-A3A1-B90874F471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321" y="3078878"/>
            <a:ext cx="3506984" cy="30059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8788829"/>
      </p:ext>
    </p:extLst>
  </p:cSld>
  <p:clrMapOvr>
    <a:masterClrMapping/>
  </p:clrMapOvr>
  <p:transition spd="slow" advTm="62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34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62" objId="14"/>
        <p14:stopEvt time="621" objId="1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latin typeface="Montserrat" pitchFamily="2" charset="77"/>
              </a:rPr>
              <a:t>GET A HAMILTONIAN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6096000" y="-9897035"/>
            <a:ext cx="0" cy="11496692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8D38493-CD9D-3D49-B30F-88F8BAEB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990" y="2044322"/>
            <a:ext cx="7928019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10C809-0159-8A4C-AF14-D83597FA0A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696" y="2838149"/>
            <a:ext cx="14859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6B29DC-9612-464B-85D4-DAB0093A3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82010">
            <a:off x="5546389" y="2934411"/>
            <a:ext cx="3543300" cy="16891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D3BEF0-C505-294F-8033-71C32B953BA2}"/>
              </a:ext>
            </a:extLst>
          </p:cNvPr>
          <p:cNvCxnSpPr>
            <a:cxnSpLocks/>
          </p:cNvCxnSpPr>
          <p:nvPr/>
        </p:nvCxnSpPr>
        <p:spPr>
          <a:xfrm flipH="1">
            <a:off x="10219509" y="3858972"/>
            <a:ext cx="6383383" cy="0"/>
          </a:xfrm>
          <a:prstGeom prst="line">
            <a:avLst/>
          </a:prstGeom>
          <a:ln w="31750" cap="rnd">
            <a:solidFill>
              <a:srgbClr val="FD3042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>
            <a:extLst>
              <a:ext uri="{FF2B5EF4-FFF2-40B4-BE49-F238E27FC236}">
                <a16:creationId xmlns:a16="http://schemas.microsoft.com/office/drawing/2014/main" id="{EE7C6F9E-105D-CF40-A83F-BC37C37C3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47" y="5051201"/>
            <a:ext cx="609600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D3F8CD-9CD0-6047-962B-43175C50C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950892">
            <a:off x="8119360" y="4851848"/>
            <a:ext cx="3778509" cy="980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7154147"/>
      </p:ext>
    </p:extLst>
  </p:cSld>
  <p:clrMapOvr>
    <a:masterClrMapping/>
  </p:clrMapOvr>
  <p:transition spd="slow" advTm="823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2680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SUMMARY</a:t>
            </a:r>
          </a:p>
          <a:p>
            <a:r>
              <a:rPr lang="en-US" sz="2400" b="1" dirty="0">
                <a:latin typeface="Montserrat" pitchFamily="2" charset="77"/>
              </a:rPr>
              <a:t>EFFECTIVE QFT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 flipH="1">
            <a:off x="-8614674" y="3429000"/>
            <a:ext cx="9307779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18948B-2BE8-D84E-AB1D-81C2D90D780B}"/>
              </a:ext>
            </a:extLst>
          </p:cNvPr>
          <p:cNvSpPr txBox="1"/>
          <p:nvPr/>
        </p:nvSpPr>
        <p:spPr>
          <a:xfrm>
            <a:off x="452057" y="1776422"/>
            <a:ext cx="22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itchFamily="2" charset="77"/>
              </a:rPr>
              <a:t>WHY </a:t>
            </a:r>
            <a:r>
              <a:rPr lang="en-US" sz="1600" dirty="0">
                <a:latin typeface="Montserrat" pitchFamily="2" charset="77"/>
              </a:rPr>
              <a:t>DO ALL THIS?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A987AB-CDDB-5448-9BEC-E66D0594F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903" y="1647466"/>
            <a:ext cx="1790852" cy="931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965118-1115-2644-AC42-935F8AFF9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118" y="1395795"/>
            <a:ext cx="2137699" cy="1125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EF6D0B-B142-DD43-B58C-BC5A983DA765}"/>
              </a:ext>
            </a:extLst>
          </p:cNvPr>
          <p:cNvSpPr txBox="1"/>
          <p:nvPr/>
        </p:nvSpPr>
        <p:spPr>
          <a:xfrm>
            <a:off x="6915292" y="2131340"/>
            <a:ext cx="2244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Montserrat" pitchFamily="2" charset="77"/>
              </a:rPr>
              <a:t>* how much energy the particle </a:t>
            </a:r>
          </a:p>
          <a:p>
            <a:r>
              <a:rPr lang="en-US" sz="1000" dirty="0">
                <a:latin typeface="Montserrat" pitchFamily="2" charset="77"/>
              </a:rPr>
              <a:t>   produces as sound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DEDFD3-F12F-E940-A6C4-5DB9305269BD}"/>
              </a:ext>
            </a:extLst>
          </p:cNvPr>
          <p:cNvSpPr txBox="1"/>
          <p:nvPr/>
        </p:nvSpPr>
        <p:spPr>
          <a:xfrm>
            <a:off x="5676760" y="2893306"/>
            <a:ext cx="5463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itchFamily="2" charset="77"/>
              </a:rPr>
              <a:t>NON PERTURBATIVE</a:t>
            </a:r>
            <a:r>
              <a:rPr lang="en-US" sz="1600" dirty="0">
                <a:latin typeface="Montserrat" pitchFamily="2" charset="77"/>
              </a:rPr>
              <a:t> QFT FOR </a:t>
            </a:r>
            <a:r>
              <a:rPr lang="en-US" sz="1600" b="1" dirty="0">
                <a:latin typeface="Montserrat" pitchFamily="2" charset="77"/>
              </a:rPr>
              <a:t>STRONG</a:t>
            </a:r>
            <a:r>
              <a:rPr lang="en-US" sz="1600" dirty="0">
                <a:latin typeface="Montserrat" pitchFamily="2" charset="77"/>
              </a:rPr>
              <a:t> DAMPING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60E969-9AC2-9B4E-AE0A-9B949B93D4FE}"/>
              </a:ext>
            </a:extLst>
          </p:cNvPr>
          <p:cNvSpPr txBox="1"/>
          <p:nvPr/>
        </p:nvSpPr>
        <p:spPr>
          <a:xfrm>
            <a:off x="5676760" y="4083340"/>
            <a:ext cx="2946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PHONONS HAVE </a:t>
            </a:r>
            <a:r>
              <a:rPr lang="en-US" sz="1600" b="1" dirty="0">
                <a:latin typeface="Montserrat" pitchFamily="2" charset="77"/>
              </a:rPr>
              <a:t>“MASS?”</a:t>
            </a:r>
            <a:endParaRPr lang="en-US" sz="1600" dirty="0">
              <a:latin typeface="Montserrat" pitchFamily="2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1C5A0D-8716-C647-9FF2-564192BBB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07" y="2996772"/>
            <a:ext cx="5150338" cy="9049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B2402EF-9157-5849-A02D-B4E8C141F406}"/>
              </a:ext>
            </a:extLst>
          </p:cNvPr>
          <p:cNvSpPr txBox="1"/>
          <p:nvPr/>
        </p:nvSpPr>
        <p:spPr>
          <a:xfrm>
            <a:off x="5676760" y="4903955"/>
            <a:ext cx="2959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Montserrat" pitchFamily="2" charset="77"/>
              </a:rPr>
              <a:t>2 PAPERS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Montserrat" pitchFamily="2" charset="77"/>
              </a:rPr>
              <a:t>QFT FORMALISM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Montserrat" pitchFamily="2" charset="77"/>
              </a:rPr>
              <a:t>CLASSICAL TREATMENT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0FFFA2-8E82-D341-B843-73AAD178F399}"/>
              </a:ext>
            </a:extLst>
          </p:cNvPr>
          <p:cNvSpPr txBox="1"/>
          <p:nvPr/>
        </p:nvSpPr>
        <p:spPr>
          <a:xfrm>
            <a:off x="428174" y="2172998"/>
            <a:ext cx="3969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Montserrat" pitchFamily="2" charset="77"/>
              </a:rPr>
              <a:t>CAN WE USE </a:t>
            </a:r>
            <a:r>
              <a:rPr lang="en-US" sz="1600" b="1" dirty="0">
                <a:latin typeface="Montserrat" pitchFamily="2" charset="77"/>
              </a:rPr>
              <a:t>SOUND</a:t>
            </a:r>
            <a:r>
              <a:rPr lang="en-US" sz="1600" dirty="0">
                <a:latin typeface="Montserrat" pitchFamily="2" charset="77"/>
              </a:rPr>
              <a:t> TO SEARCH </a:t>
            </a:r>
          </a:p>
          <a:p>
            <a:r>
              <a:rPr lang="en-US" sz="1600" dirty="0">
                <a:latin typeface="Montserrat" pitchFamily="2" charset="77"/>
              </a:rPr>
              <a:t>FOR </a:t>
            </a:r>
            <a:r>
              <a:rPr lang="en-US" sz="1600" b="1" dirty="0">
                <a:latin typeface="Montserrat" pitchFamily="2" charset="77"/>
              </a:rPr>
              <a:t>DARK MATTER </a:t>
            </a:r>
            <a:r>
              <a:rPr lang="en-US" sz="1600" dirty="0">
                <a:latin typeface="Montserrat" pitchFamily="2" charset="77"/>
              </a:rPr>
              <a:t>WITH </a:t>
            </a:r>
            <a:r>
              <a:rPr lang="en-US" sz="1600" b="1" dirty="0">
                <a:latin typeface="Montserrat" pitchFamily="2" charset="77"/>
              </a:rPr>
              <a:t>LIQUIDS</a:t>
            </a:r>
            <a:r>
              <a:rPr lang="en-US" sz="1600" dirty="0">
                <a:latin typeface="Montserrat" pitchFamily="2" charset="7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053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31">
        <p159:morph option="byObject"/>
      </p:transition>
    </mc:Choice>
    <mc:Fallback xmlns="">
      <p:transition advTm="3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0" grpId="0"/>
      <p:bldP spid="21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_animation_V3" descr="3D_animation_V3">
            <a:hlinkClick r:id="" action="ppaction://media"/>
            <a:extLst>
              <a:ext uri="{FF2B5EF4-FFF2-40B4-BE49-F238E27FC236}">
                <a16:creationId xmlns:a16="http://schemas.microsoft.com/office/drawing/2014/main" id="{CC9F872D-CEA8-0445-884E-51245AA69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13719"/>
            <a:ext cx="6096000" cy="6096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6680200" y="3429000"/>
            <a:ext cx="1277239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E8E701-2EDC-1E4F-A5B0-D627D5D5E08C}"/>
              </a:ext>
            </a:extLst>
          </p:cNvPr>
          <p:cNvSpPr txBox="1"/>
          <p:nvPr/>
        </p:nvSpPr>
        <p:spPr>
          <a:xfrm>
            <a:off x="6921500" y="2284419"/>
            <a:ext cx="48387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ontserrat" pitchFamily="2" charset="77"/>
              </a:rPr>
              <a:t>ACKNOWLEDGMENTS</a:t>
            </a:r>
          </a:p>
          <a:p>
            <a:endParaRPr lang="en-US" sz="500" b="1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Professor Francesco </a:t>
            </a:r>
            <a:r>
              <a:rPr lang="en-US" dirty="0" err="1">
                <a:latin typeface="Montserrat" pitchFamily="2" charset="77"/>
              </a:rPr>
              <a:t>Arneodo</a:t>
            </a:r>
            <a:r>
              <a:rPr lang="en-US" dirty="0">
                <a:latin typeface="Montserrat" pitchFamily="2" charset="77"/>
              </a:rPr>
              <a:t> (NYUAD)</a:t>
            </a:r>
          </a:p>
          <a:p>
            <a:r>
              <a:rPr lang="en-US" dirty="0">
                <a:latin typeface="Montserrat" pitchFamily="2" charset="77"/>
              </a:rPr>
              <a:t>Dr. Laura </a:t>
            </a:r>
            <a:r>
              <a:rPr lang="en-US" dirty="0" err="1">
                <a:latin typeface="Montserrat" pitchFamily="2" charset="77"/>
              </a:rPr>
              <a:t>Manenti</a:t>
            </a:r>
            <a:r>
              <a:rPr lang="en-US" dirty="0">
                <a:latin typeface="Montserrat" pitchFamily="2" charset="77"/>
              </a:rPr>
              <a:t> (NYUAD)</a:t>
            </a:r>
          </a:p>
          <a:p>
            <a:endParaRPr lang="en-US" dirty="0">
              <a:latin typeface="Montserrat" pitchFamily="2" charset="77"/>
            </a:endParaRPr>
          </a:p>
          <a:p>
            <a:r>
              <a:rPr lang="en-US" dirty="0">
                <a:latin typeface="Montserrat" pitchFamily="2" charset="77"/>
              </a:rPr>
              <a:t>Professor John Learned (UHM)</a:t>
            </a:r>
          </a:p>
          <a:p>
            <a:r>
              <a:rPr lang="en-US" dirty="0">
                <a:latin typeface="Montserrat" pitchFamily="2" charset="77"/>
              </a:rPr>
              <a:t>Dr. Mario Motta (CALTECH)</a:t>
            </a:r>
          </a:p>
          <a:p>
            <a:r>
              <a:rPr lang="en-US" dirty="0">
                <a:latin typeface="Montserrat" pitchFamily="2" charset="77"/>
              </a:rPr>
              <a:t>Professor Sergei </a:t>
            </a:r>
            <a:r>
              <a:rPr lang="en-US" dirty="0" err="1">
                <a:latin typeface="Montserrat" pitchFamily="2" charset="77"/>
              </a:rPr>
              <a:t>Dubovsky</a:t>
            </a:r>
            <a:r>
              <a:rPr lang="en-US" dirty="0">
                <a:latin typeface="Montserrat" pitchFamily="2" charset="77"/>
              </a:rPr>
              <a:t> (NYU)</a:t>
            </a:r>
          </a:p>
          <a:p>
            <a:r>
              <a:rPr lang="en-US" dirty="0">
                <a:latin typeface="Montserrat" pitchFamily="2" charset="77"/>
              </a:rPr>
              <a:t>Professor Johnathan Goodman (NYU)</a:t>
            </a:r>
          </a:p>
          <a:p>
            <a:r>
              <a:rPr lang="en-US" dirty="0">
                <a:latin typeface="Montserrat" pitchFamily="2" charset="77"/>
              </a:rPr>
              <a:t>Professor Elena Beretta (NYUAD)</a:t>
            </a:r>
          </a:p>
          <a:p>
            <a:r>
              <a:rPr lang="en-US" dirty="0">
                <a:latin typeface="Montserrat" pitchFamily="2" charset="77"/>
              </a:rPr>
              <a:t>Professor Francesco </a:t>
            </a:r>
            <a:r>
              <a:rPr lang="en-US" dirty="0" err="1">
                <a:latin typeface="Montserrat" pitchFamily="2" charset="77"/>
              </a:rPr>
              <a:t>Paparella</a:t>
            </a:r>
            <a:r>
              <a:rPr lang="en-US" dirty="0">
                <a:latin typeface="Montserrat" pitchFamily="2" charset="77"/>
              </a:rPr>
              <a:t> (NYUAD)</a:t>
            </a:r>
          </a:p>
          <a:p>
            <a:r>
              <a:rPr lang="en-US" dirty="0">
                <a:latin typeface="Montserrat" pitchFamily="2" charset="77"/>
              </a:rPr>
              <a:t>Dr. Lucas Sletten (UCB)</a:t>
            </a:r>
          </a:p>
        </p:txBody>
      </p:sp>
    </p:spTree>
    <p:extLst>
      <p:ext uri="{BB962C8B-B14F-4D97-AF65-F5344CB8AC3E}">
        <p14:creationId xmlns:p14="http://schemas.microsoft.com/office/powerpoint/2010/main" val="21134587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nimation4 copy" descr="animation4 copy">
            <a:hlinkClick r:id="" action="ppaction://media"/>
            <a:extLst>
              <a:ext uri="{FF2B5EF4-FFF2-40B4-BE49-F238E27FC236}">
                <a16:creationId xmlns:a16="http://schemas.microsoft.com/office/drawing/2014/main" id="{B9E41086-7E25-CD41-80F1-AD7840681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62538"/>
            <a:ext cx="6464542" cy="5387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42594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tserrat" pitchFamily="2" charset="77"/>
              </a:rPr>
              <a:t>NUMERICAL ESTIMATION</a:t>
            </a:r>
          </a:p>
          <a:p>
            <a:r>
              <a:rPr lang="en-US" sz="2400" b="1" dirty="0">
                <a:latin typeface="Montserrat" pitchFamily="2" charset="77"/>
              </a:rPr>
              <a:t>WHAT’S TO COME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1C39AF-4ED7-274C-B10A-9970D52CFAE7}"/>
              </a:ext>
            </a:extLst>
          </p:cNvPr>
          <p:cNvCxnSpPr>
            <a:cxnSpLocks/>
          </p:cNvCxnSpPr>
          <p:nvPr/>
        </p:nvCxnSpPr>
        <p:spPr>
          <a:xfrm>
            <a:off x="6680200" y="3429000"/>
            <a:ext cx="1277239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5052918-7D7F-8044-AD11-AEA0952764BA}"/>
              </a:ext>
            </a:extLst>
          </p:cNvPr>
          <p:cNvSpPr txBox="1"/>
          <p:nvPr/>
        </p:nvSpPr>
        <p:spPr>
          <a:xfrm>
            <a:off x="7086600" y="2782669"/>
            <a:ext cx="483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Montserrat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7012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6513EE-D97C-C64F-BF71-B6AB2642E157}"/>
              </a:ext>
            </a:extLst>
          </p:cNvPr>
          <p:cNvCxnSpPr>
            <a:cxnSpLocks/>
          </p:cNvCxnSpPr>
          <p:nvPr/>
        </p:nvCxnSpPr>
        <p:spPr>
          <a:xfrm>
            <a:off x="-4399734" y="3405916"/>
            <a:ext cx="7220286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3347657" y="2767280"/>
            <a:ext cx="3961341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" pitchFamily="2" charset="77"/>
              </a:rPr>
              <a:t>BUT...</a:t>
            </a:r>
          </a:p>
          <a:p>
            <a:r>
              <a:rPr lang="en-US" sz="3700" b="1" dirty="0">
                <a:solidFill>
                  <a:schemeClr val="bg1"/>
                </a:solidFill>
                <a:latin typeface="Montserrat" pitchFamily="2" charset="77"/>
              </a:rPr>
              <a:t>WHY BOTHER?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074867"/>
      </p:ext>
    </p:extLst>
  </p:cSld>
  <p:clrMapOvr>
    <a:masterClrMapping/>
  </p:clrMapOvr>
  <p:transition spd="slow" advTm="152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6513EE-D97C-C64F-BF71-B6AB2642E157}"/>
              </a:ext>
            </a:extLst>
          </p:cNvPr>
          <p:cNvCxnSpPr>
            <a:cxnSpLocks/>
          </p:cNvCxnSpPr>
          <p:nvPr/>
        </p:nvCxnSpPr>
        <p:spPr>
          <a:xfrm>
            <a:off x="-8189843" y="3405916"/>
            <a:ext cx="11010395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1A66D8-6282-814C-8696-C1EAA2C59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3965" y="1225550"/>
            <a:ext cx="5029200" cy="44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025533-BB10-574D-B630-280AF9BBE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808" y="1962380"/>
            <a:ext cx="4381500" cy="391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CE166-C6EA-CC44-80D9-23EAA3A0C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4553" y="2553799"/>
            <a:ext cx="1727200" cy="14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3FDF0-0FA4-E94E-AE46-A5D98AB346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282" y="2480225"/>
            <a:ext cx="1511300" cy="2044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7906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649">
        <p159:morph option="byObject"/>
      </p:transition>
    </mc:Choice>
    <mc:Fallback xmlns="">
      <p:transition advTm="6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6513EE-D97C-C64F-BF71-B6AB2642E157}"/>
              </a:ext>
            </a:extLst>
          </p:cNvPr>
          <p:cNvCxnSpPr>
            <a:cxnSpLocks/>
          </p:cNvCxnSpPr>
          <p:nvPr/>
        </p:nvCxnSpPr>
        <p:spPr>
          <a:xfrm>
            <a:off x="-7219433" y="875631"/>
            <a:ext cx="9296400" cy="0"/>
          </a:xfrm>
          <a:prstGeom prst="line">
            <a:avLst/>
          </a:prstGeom>
          <a:ln w="31750" cap="rnd">
            <a:solidFill>
              <a:schemeClr val="tx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46313C-FC23-1648-AE81-02098168CF63}"/>
              </a:ext>
            </a:extLst>
          </p:cNvPr>
          <p:cNvSpPr txBox="1"/>
          <p:nvPr/>
        </p:nvSpPr>
        <p:spPr>
          <a:xfrm>
            <a:off x="2361404" y="337022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ontserrat" pitchFamily="2" charset="77"/>
              </a:rPr>
              <a:t>LAST TIME</a:t>
            </a:r>
          </a:p>
          <a:p>
            <a:r>
              <a:rPr lang="en-US" sz="3200" b="1" dirty="0">
                <a:latin typeface="Montserrat" pitchFamily="2" charset="77"/>
              </a:rPr>
              <a:t>CLASSICAL TREATMENT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9F01B7-E6EA-B943-B69E-D71526FEF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17" y="2414065"/>
            <a:ext cx="4592595" cy="3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AF88E-0D74-F24A-8220-19D3566B6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67" y="3254070"/>
            <a:ext cx="3810000" cy="2019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6DBB5-0D94-E542-A611-B37ADE560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1404" y="2815920"/>
            <a:ext cx="9652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A297E-E35E-FB41-87DA-CBB00D3CEA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208" y="3394675"/>
            <a:ext cx="2476500" cy="133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6D60EB-ECAB-6540-ADF1-DCC56B2F76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0302" y="3535185"/>
            <a:ext cx="3352800" cy="133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67D7FF-F997-7447-950D-1266A13CC1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2896" y="2805751"/>
            <a:ext cx="1219200" cy="127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66AC21-71E5-6C43-AA84-C426095483C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367" r="4367"/>
          <a:stretch/>
        </p:blipFill>
        <p:spPr>
          <a:xfrm rot="532336">
            <a:off x="7157347" y="2240735"/>
            <a:ext cx="1562188" cy="9017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F17FAB-8C17-1C49-9323-D40BF2D97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/>
          <a:srcRect l="-1195" r="-326"/>
          <a:stretch/>
        </p:blipFill>
        <p:spPr bwMode="auto">
          <a:xfrm>
            <a:off x="2335112" y="5002702"/>
            <a:ext cx="9080002" cy="65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CE550A-D831-5B42-B321-27919A6B3E2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7696519" y="690692"/>
            <a:ext cx="3718595" cy="37185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2614A2-9C8B-1E42-848C-FD6FBB61462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958" y="2018485"/>
            <a:ext cx="534661" cy="1346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111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242">
        <p159:morph option="byObject"/>
      </p:transition>
    </mc:Choice>
    <mc:Fallback xmlns="">
      <p:transition advTm="12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06513EE-D97C-C64F-BF71-B6AB2642E157}"/>
              </a:ext>
            </a:extLst>
          </p:cNvPr>
          <p:cNvCxnSpPr>
            <a:cxnSpLocks/>
          </p:cNvCxnSpPr>
          <p:nvPr/>
        </p:nvCxnSpPr>
        <p:spPr>
          <a:xfrm>
            <a:off x="-7219433" y="875631"/>
            <a:ext cx="9296400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46313C-FC23-1648-AE81-02098168CF63}"/>
              </a:ext>
            </a:extLst>
          </p:cNvPr>
          <p:cNvSpPr txBox="1"/>
          <p:nvPr/>
        </p:nvSpPr>
        <p:spPr>
          <a:xfrm>
            <a:off x="2361404" y="337022"/>
            <a:ext cx="52341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THIS TIME</a:t>
            </a:r>
          </a:p>
          <a:p>
            <a:r>
              <a:rPr lang="en-US" sz="3200" b="1" dirty="0">
                <a:solidFill>
                  <a:schemeClr val="bg1"/>
                </a:solidFill>
                <a:latin typeface="Montserrat" pitchFamily="2" charset="77"/>
              </a:rPr>
              <a:t>QUANTUM TREATMENT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213367-4C94-FB4F-8060-794FB7A8B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07" y="2015165"/>
            <a:ext cx="3035300" cy="111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C407CE-4E41-7849-AA0D-4A72797A1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507" y="3014284"/>
            <a:ext cx="3543300" cy="110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E18020-FF2E-644C-861B-22ABFE539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593" y="3915984"/>
            <a:ext cx="3708400" cy="1206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8E63D5-9113-DC4F-81FC-62852D5960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307" y="4805577"/>
            <a:ext cx="3759200" cy="1003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1FBD2E-A165-694B-A84C-294AFAFD6E45}"/>
              </a:ext>
            </a:extLst>
          </p:cNvPr>
          <p:cNvSpPr txBox="1"/>
          <p:nvPr/>
        </p:nvSpPr>
        <p:spPr>
          <a:xfrm>
            <a:off x="8941606" y="1998621"/>
            <a:ext cx="1370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EFFECTIVE</a:t>
            </a:r>
            <a:endParaRPr lang="en-US" sz="2000" dirty="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Montserrat" pitchFamily="2" charset="77"/>
              </a:rPr>
              <a:t>QFT</a:t>
            </a:r>
            <a:endParaRPr lang="en-US" sz="3200" b="1" dirty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890BF2-277A-D745-9F27-BECE824BFE06}"/>
              </a:ext>
            </a:extLst>
          </p:cNvPr>
          <p:cNvSpPr/>
          <p:nvPr/>
        </p:nvSpPr>
        <p:spPr>
          <a:xfrm>
            <a:off x="9058178" y="4733959"/>
            <a:ext cx="1257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Phonons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436AE6-3080-3948-8747-17C8FD00385A}"/>
              </a:ext>
            </a:extLst>
          </p:cNvPr>
          <p:cNvSpPr/>
          <p:nvPr/>
        </p:nvSpPr>
        <p:spPr>
          <a:xfrm>
            <a:off x="9333093" y="3810629"/>
            <a:ext cx="7072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5400" b="1" dirty="0">
                <a:solidFill>
                  <a:schemeClr val="bg1"/>
                </a:solidFill>
                <a:latin typeface="Montserrat" pitchFamily="2" charset="77"/>
              </a:rPr>
              <a:t>φ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658BF7-ED45-A54B-8B75-8810884BF82C}"/>
              </a:ext>
            </a:extLst>
          </p:cNvPr>
          <p:cNvSpPr/>
          <p:nvPr/>
        </p:nvSpPr>
        <p:spPr>
          <a:xfrm>
            <a:off x="8547621" y="5103291"/>
            <a:ext cx="2278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Particles of Sound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16091B-A192-7D4C-B57D-C9D13502392C}"/>
              </a:ext>
            </a:extLst>
          </p:cNvPr>
          <p:cNvCxnSpPr>
            <a:cxnSpLocks/>
          </p:cNvCxnSpPr>
          <p:nvPr/>
        </p:nvCxnSpPr>
        <p:spPr>
          <a:xfrm>
            <a:off x="4800600" y="5854325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>
            <a:extLst>
              <a:ext uri="{FF2B5EF4-FFF2-40B4-BE49-F238E27FC236}">
                <a16:creationId xmlns:a16="http://schemas.microsoft.com/office/drawing/2014/main" id="{7655C031-D77E-844E-9EDE-6AA398736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8441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68">
        <p159:morph option="byObject"/>
      </p:transition>
    </mc:Choice>
    <mc:Fallback xmlns="">
      <p:transition advTm="10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791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DESCRIBE PHONONS?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4800600" y="-2610082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002C1-E6A1-2249-BD17-0BD47E06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415" y="2394079"/>
            <a:ext cx="4121170" cy="49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E56B13-2996-784C-B08E-693EDC5C0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1936">
            <a:off x="411353" y="3617136"/>
            <a:ext cx="2957377" cy="2209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21643-8108-4B45-A138-0FED4072D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486" y="3896956"/>
            <a:ext cx="4831090" cy="14431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9754346"/>
      </p:ext>
    </p:extLst>
  </p:cSld>
  <p:clrMapOvr>
    <a:masterClrMapping/>
  </p:clrMapOvr>
  <p:transition spd="slow" advTm="72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 GET A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LAGRANGIAN?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554ADD9-C797-B34B-A712-0284940A1012}"/>
              </a:ext>
            </a:extLst>
          </p:cNvPr>
          <p:cNvCxnSpPr>
            <a:cxnSpLocks/>
          </p:cNvCxnSpPr>
          <p:nvPr/>
        </p:nvCxnSpPr>
        <p:spPr>
          <a:xfrm>
            <a:off x="4800600" y="-2610082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C3664F-1A8C-3045-979E-A87214DEFD3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535295" y="3406346"/>
            <a:ext cx="3584800" cy="22654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BC4002C1-E6A1-2249-BD17-0BD47E060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717" y="553720"/>
            <a:ext cx="2841368" cy="34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BCD8A5-8B44-1645-B307-1053A5C70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333" y="2795706"/>
            <a:ext cx="3591962" cy="1266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9E3197-1D22-484D-876C-916833355D30}"/>
              </a:ext>
            </a:extLst>
          </p:cNvPr>
          <p:cNvSpPr txBox="1"/>
          <p:nvPr/>
        </p:nvSpPr>
        <p:spPr>
          <a:xfrm>
            <a:off x="452057" y="1990553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NAVIER – STOKES LAGRANGIAN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E7A762-A54F-FF46-9EE6-BE1DC5B63223}"/>
              </a:ext>
            </a:extLst>
          </p:cNvPr>
          <p:cNvSpPr txBox="1"/>
          <p:nvPr/>
        </p:nvSpPr>
        <p:spPr>
          <a:xfrm>
            <a:off x="452057" y="247980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DERIVE AN EQUIVALENT </a:t>
            </a:r>
          </a:p>
          <a:p>
            <a:r>
              <a:rPr lang="en-US" sz="1600" b="1" dirty="0">
                <a:solidFill>
                  <a:schemeClr val="bg1"/>
                </a:solidFill>
                <a:latin typeface="Montserrat" pitchFamily="2" charset="77"/>
              </a:rPr>
              <a:t>LAGRANGIAN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A88D4-FD94-6D4F-B769-7E4C7AFD05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27"/>
          <a:stretch/>
        </p:blipFill>
        <p:spPr>
          <a:xfrm rot="156058">
            <a:off x="16866" y="1609400"/>
            <a:ext cx="3924300" cy="742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D7A35E-3405-C742-839F-79F4C50B712C}"/>
              </a:ext>
            </a:extLst>
          </p:cNvPr>
          <p:cNvSpPr txBox="1"/>
          <p:nvPr/>
        </p:nvSpPr>
        <p:spPr>
          <a:xfrm>
            <a:off x="476137" y="3896416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itchFamily="2" charset="77"/>
              </a:rPr>
              <a:t>SYMMETRY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6E4F18-19FF-9A4E-8BD2-F8ECAA0C5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3795" y="3457480"/>
            <a:ext cx="1573009" cy="289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38EE9-7837-5745-8501-537DC8181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903" y="3927766"/>
            <a:ext cx="1677876" cy="296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FDF761-1FB0-A84A-AB16-05CC86D5FB8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027275" y="3881406"/>
            <a:ext cx="1986511" cy="1154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23432D-D9C7-D84F-AE16-C9B848CED0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28738" y="861281"/>
            <a:ext cx="419100" cy="55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6AF068-3570-D745-A017-31F149543A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137853">
            <a:off x="7658446" y="265143"/>
            <a:ext cx="421619" cy="5621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3F7635-7CD1-5744-8C11-AF383BCF90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7671" y="1041761"/>
            <a:ext cx="568293" cy="536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1829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587">
        <p159:morph option="byObject"/>
      </p:transition>
    </mc:Choice>
    <mc:Fallback xmlns="">
      <p:transition advTm="5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35C2CA-F891-CA4F-9942-FC15F2E5108B}"/>
              </a:ext>
            </a:extLst>
          </p:cNvPr>
          <p:cNvSpPr txBox="1"/>
          <p:nvPr/>
        </p:nvSpPr>
        <p:spPr>
          <a:xfrm>
            <a:off x="452057" y="309684"/>
            <a:ext cx="37016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DESCRIBE DAMPING?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6A10BC-4DD0-7E41-BF99-FDDC48891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C3664F-1A8C-3045-979E-A87214DEFD38}"/>
              </a:ext>
            </a:extLst>
          </p:cNvPr>
          <p:cNvCxnSpPr>
            <a:cxnSpLocks/>
          </p:cNvCxnSpPr>
          <p:nvPr/>
        </p:nvCxnSpPr>
        <p:spPr>
          <a:xfrm>
            <a:off x="-4173191" y="3406345"/>
            <a:ext cx="5248189" cy="0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>
            <a:extLst>
              <a:ext uri="{FF2B5EF4-FFF2-40B4-BE49-F238E27FC236}">
                <a16:creationId xmlns:a16="http://schemas.microsoft.com/office/drawing/2014/main" id="{FA5367F7-9B5A-CF4C-996C-26F05816A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80" y="3906798"/>
            <a:ext cx="1993728" cy="34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CFC372-ECD1-FC42-8814-F5ECE08AA094}"/>
              </a:ext>
            </a:extLst>
          </p:cNvPr>
          <p:cNvSpPr txBox="1"/>
          <p:nvPr/>
        </p:nvSpPr>
        <p:spPr>
          <a:xfrm>
            <a:off x="1360566" y="3077598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WE </a:t>
            </a:r>
            <a:r>
              <a:rPr lang="en-US" b="1" dirty="0">
                <a:solidFill>
                  <a:schemeClr val="bg1"/>
                </a:solidFill>
                <a:latin typeface="Montserrat" pitchFamily="2" charset="77"/>
              </a:rPr>
              <a:t>INCREASE</a:t>
            </a:r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Montserrat" pitchFamily="2" charset="77"/>
              </a:rPr>
              <a:t>DEGREES OF FREEDOM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4B41ED87-5AD0-294E-A115-D1EE2E072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780" y="3208122"/>
            <a:ext cx="6425527" cy="44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9793772"/>
      </p:ext>
    </p:extLst>
  </p:cSld>
  <p:clrMapOvr>
    <a:masterClrMapping/>
  </p:clrMapOvr>
  <p:transition spd="slow" advTm="75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E6D73522-B01A-D54C-890A-22A7DE1B9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676" y="3185467"/>
            <a:ext cx="6425527" cy="44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D6CBE6-9001-9A4F-B45F-8122269B7E99}"/>
              </a:ext>
            </a:extLst>
          </p:cNvPr>
          <p:cNvSpPr txBox="1"/>
          <p:nvPr/>
        </p:nvSpPr>
        <p:spPr>
          <a:xfrm>
            <a:off x="452057" y="309684"/>
            <a:ext cx="32544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HOW DO WE GET A</a:t>
            </a:r>
          </a:p>
          <a:p>
            <a:r>
              <a:rPr lang="en-US" sz="2400" b="1" dirty="0">
                <a:solidFill>
                  <a:schemeClr val="bg1"/>
                </a:solidFill>
                <a:latin typeface="Montserrat" pitchFamily="2" charset="77"/>
              </a:rPr>
              <a:t>LAGRANGIAN?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E6CB52A-CB1A-B44B-8413-F900036E0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54" y="5989594"/>
            <a:ext cx="1800313" cy="72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7A663-DCA1-0F49-8AB9-5C70E0DE6C7E}"/>
              </a:ext>
            </a:extLst>
          </p:cNvPr>
          <p:cNvCxnSpPr>
            <a:cxnSpLocks/>
          </p:cNvCxnSpPr>
          <p:nvPr/>
        </p:nvCxnSpPr>
        <p:spPr>
          <a:xfrm>
            <a:off x="4800600" y="-2610082"/>
            <a:ext cx="0" cy="3750763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9077CB-C2FC-664E-88EC-3B69EF319B5F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9535295" y="3406346"/>
            <a:ext cx="3584800" cy="22654"/>
          </a:xfrm>
          <a:prstGeom prst="line">
            <a:avLst/>
          </a:prstGeom>
          <a:ln w="31750" cap="rnd">
            <a:solidFill>
              <a:schemeClr val="bg1"/>
            </a:solidFill>
            <a:round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099B8835-5C48-9046-B2DF-2F361D94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717" y="553720"/>
            <a:ext cx="2841368" cy="34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CFC462-44ED-8A43-AEA8-30B9921DD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333" y="2795706"/>
            <a:ext cx="3591962" cy="12665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D321F7-735C-2144-82B4-5D8924D2FE41}"/>
              </a:ext>
            </a:extLst>
          </p:cNvPr>
          <p:cNvSpPr txBox="1"/>
          <p:nvPr/>
        </p:nvSpPr>
        <p:spPr>
          <a:xfrm>
            <a:off x="452057" y="1990553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NAVIER – STOKES LAGRANGIAN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87FBBB-709C-7F40-AF16-A2D0477CA651}"/>
              </a:ext>
            </a:extLst>
          </p:cNvPr>
          <p:cNvSpPr txBox="1"/>
          <p:nvPr/>
        </p:nvSpPr>
        <p:spPr>
          <a:xfrm>
            <a:off x="452057" y="247980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" pitchFamily="2" charset="77"/>
              </a:rPr>
              <a:t>DERIVE AN EQUIVALENT </a:t>
            </a:r>
          </a:p>
          <a:p>
            <a:r>
              <a:rPr lang="en-US" sz="1600" b="1" dirty="0">
                <a:solidFill>
                  <a:schemeClr val="bg1"/>
                </a:solidFill>
                <a:latin typeface="Montserrat" pitchFamily="2" charset="77"/>
              </a:rPr>
              <a:t>LAGRANGIAN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52147A-9FD6-9C44-83A4-8A953A11D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0027"/>
          <a:stretch/>
        </p:blipFill>
        <p:spPr>
          <a:xfrm rot="156058">
            <a:off x="16866" y="1609400"/>
            <a:ext cx="3924300" cy="7425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33AA18-8174-EA4F-9F24-A2494771959D}"/>
              </a:ext>
            </a:extLst>
          </p:cNvPr>
          <p:cNvSpPr txBox="1"/>
          <p:nvPr/>
        </p:nvSpPr>
        <p:spPr>
          <a:xfrm>
            <a:off x="476137" y="3896416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itchFamily="2" charset="77"/>
              </a:rPr>
              <a:t>SYMMETRY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8485E5-E315-8247-9B91-2D7A5DF69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3795" y="3457480"/>
            <a:ext cx="1573009" cy="2899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B080844-FE25-614E-9B32-E456A95CD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5903" y="3927766"/>
            <a:ext cx="1677876" cy="2960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FFC6BE-5888-9848-BE19-626F27B686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795" y="4382170"/>
            <a:ext cx="1350937" cy="444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0A15C5-987B-B74E-85B5-EF39B92BCF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28738" y="861281"/>
            <a:ext cx="419100" cy="558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B985DD-C63D-A645-A647-1CD776E2F8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137853">
            <a:off x="7658446" y="265143"/>
            <a:ext cx="421619" cy="56215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4029174-BBA9-EC49-B066-C1D70893CC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7671" y="1041761"/>
            <a:ext cx="568293" cy="5362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338321"/>
      </p:ext>
    </p:extLst>
  </p:cSld>
  <p:clrMapOvr>
    <a:masterClrMapping/>
  </p:clrMapOvr>
  <p:transition spd="slow" advTm="437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|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|0.1|0.4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|0.1|0.1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262</Words>
  <Application>Microsoft Macintosh PowerPoint</Application>
  <PresentationFormat>Widescreen</PresentationFormat>
  <Paragraphs>80</Paragraphs>
  <Slides>18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Panos Oikono</dc:creator>
  <cp:lastModifiedBy>Panos Oikono</cp:lastModifiedBy>
  <cp:revision>15</cp:revision>
  <dcterms:created xsi:type="dcterms:W3CDTF">2021-09-11T17:47:27Z</dcterms:created>
  <dcterms:modified xsi:type="dcterms:W3CDTF">2021-12-21T06:23:20Z</dcterms:modified>
</cp:coreProperties>
</file>